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57" r:id="rId3"/>
    <p:sldId id="258" r:id="rId4"/>
    <p:sldId id="300" r:id="rId5"/>
    <p:sldId id="291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263" r:id="rId14"/>
    <p:sldId id="272" r:id="rId15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Denk One" panose="020B0604020202020204" charset="0"/>
      <p:regular r:id="rId21"/>
    </p:embeddedFont>
    <p:embeddedFont>
      <p:font typeface="Abel" panose="020B0604020202020204" charset="0"/>
      <p:regular r:id="rId22"/>
    </p:embeddedFont>
    <p:embeddedFont>
      <p:font typeface="Bahnschrift Light SemiCondensed" panose="020B0502040204020203" pitchFamily="3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Bahnschrift SemiCondensed" panose="020B0502040204020203" pitchFamily="34" charset="0"/>
      <p:regular r:id="rId28"/>
      <p:bold r:id="rId29"/>
    </p:embeddedFont>
    <p:embeddedFont>
      <p:font typeface="Bahnschrift SemiLight SemiConde" panose="020B0502040204020203" pitchFamily="34" charset="0"/>
      <p:regular r:id="rId30"/>
    </p:embeddedFont>
    <p:embeddedFont>
      <p:font typeface="Bahnschrift SemiBold" panose="020B0502040204020203" pitchFamily="34" charset="0"/>
      <p:bold r:id="rId31"/>
    </p:embeddedFont>
    <p:embeddedFont>
      <p:font typeface="Bahnschrift SemiBold Condensed" panose="020B0502040204020203" pitchFamily="34" charset="0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101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87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5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17abcd53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17abcd53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7c365f9a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7c365f9a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7b68ffdf2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7b68ffdf2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7b68ffdf2_2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7b68ffdf2_2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964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64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18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74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11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2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 ">
  <p:cSld name="TITLE_2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661275" y="2853688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150" y="1712025"/>
            <a:ext cx="58887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noFill/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315388" y="2072050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24688" y="1590625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4486813" y="2072050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5096113" y="1590625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2315388" y="2975075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2924688" y="2493650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4486813" y="2975075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5096113" y="2493650"/>
            <a:ext cx="1123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Font typeface="Fira Sans Extra Condensed Medium"/>
              <a:buNone/>
              <a:defRPr sz="3000">
                <a:solidFill>
                  <a:srgbClr val="4662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09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">
  <p:cSld name="TITLE_1_1">
    <p:bg>
      <p:bgPr>
        <a:noFill/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 flipH="1">
            <a:off x="2848475" y="2263275"/>
            <a:ext cx="3447000" cy="8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420950" y="1603325"/>
            <a:ext cx="630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600"/>
              <a:buNone/>
              <a:defRPr sz="26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A7B17"/>
          </p15:clr>
        </p15:guide>
        <p15:guide id="2" orient="horz" pos="144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_1">
    <p:bg>
      <p:bgPr>
        <a:noFill/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ctrTitle"/>
          </p:nvPr>
        </p:nvSpPr>
        <p:spPr>
          <a:xfrm>
            <a:off x="3541876" y="3069075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515950" y="2698125"/>
            <a:ext cx="41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TITLE_1_1_1_1_1_2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 hasCustomPrompt="1"/>
          </p:nvPr>
        </p:nvSpPr>
        <p:spPr>
          <a:xfrm>
            <a:off x="2939475" y="2199650"/>
            <a:ext cx="3265200" cy="6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idx="2" hasCustomPrompt="1"/>
          </p:nvPr>
        </p:nvSpPr>
        <p:spPr>
          <a:xfrm>
            <a:off x="2939475" y="3194300"/>
            <a:ext cx="3265200" cy="6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3" hasCustomPrompt="1"/>
          </p:nvPr>
        </p:nvSpPr>
        <p:spPr>
          <a:xfrm>
            <a:off x="2939475" y="1158875"/>
            <a:ext cx="3265200" cy="6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389050" y="1665438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4"/>
          </p:nvPr>
        </p:nvSpPr>
        <p:spPr>
          <a:xfrm>
            <a:off x="2389050" y="2660038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5"/>
          </p:nvPr>
        </p:nvSpPr>
        <p:spPr>
          <a:xfrm>
            <a:off x="2389050" y="3654638"/>
            <a:ext cx="4365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TITLE_1_1_1_1_1_1_1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1648900" y="2853688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46626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9775" y="1712025"/>
            <a:ext cx="58887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6000"/>
              <a:buNone/>
              <a:defRPr sz="60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4">
  <p:cSld name="CUSTOM">
    <p:bg>
      <p:bgPr>
        <a:noFill/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3978050" y="2438625"/>
            <a:ext cx="309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">
    <p:bg>
      <p:bgPr>
        <a:noFill/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800"/>
              <a:buFont typeface="Denk One"/>
              <a:buNone/>
              <a:defRPr sz="280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●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200"/>
              <a:buFont typeface="Abel"/>
              <a:buChar char="○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66269"/>
              </a:buClr>
              <a:buSzPts val="1200"/>
              <a:buFont typeface="Abel"/>
              <a:buChar char="■"/>
              <a:defRPr sz="1200">
                <a:solidFill>
                  <a:srgbClr val="466269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61" r:id="rId6"/>
    <p:sldLayoutId id="2147483664" r:id="rId7"/>
    <p:sldLayoutId id="214748366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 rotWithShape="1">
          <a:blip r:embed="rId3">
            <a:alphaModFix/>
          </a:blip>
          <a:srcRect l="8270" r="8270" b="30206"/>
          <a:stretch/>
        </p:blipFill>
        <p:spPr>
          <a:xfrm rot="20205630">
            <a:off x="-300521" y="191065"/>
            <a:ext cx="5433711" cy="340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2"/>
          <p:cNvPicPr preferRelativeResize="0"/>
          <p:nvPr/>
        </p:nvPicPr>
        <p:blipFill rotWithShape="1">
          <a:blip r:embed="rId4">
            <a:alphaModFix/>
          </a:blip>
          <a:srcRect r="11323" b="10402"/>
          <a:stretch/>
        </p:blipFill>
        <p:spPr>
          <a:xfrm>
            <a:off x="4726153" y="1153561"/>
            <a:ext cx="4451775" cy="399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>
            <a:spLocks noGrp="1"/>
          </p:cNvSpPr>
          <p:nvPr>
            <p:ph type="ctrTitle"/>
          </p:nvPr>
        </p:nvSpPr>
        <p:spPr>
          <a:xfrm>
            <a:off x="469609" y="1167650"/>
            <a:ext cx="3421748" cy="13582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rPr>
              <a:t>Aquarium</a:t>
            </a:r>
            <a:r>
              <a:rPr lang="en-US" sz="4800" dirty="0" smtClean="0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rPr>
              <a:t> Monitoring</a:t>
            </a:r>
            <a:endParaRPr sz="4800" dirty="0">
              <a:solidFill>
                <a:srgbClr val="466269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229345" y="4494437"/>
            <a:ext cx="590575" cy="1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9274" y="4291775"/>
            <a:ext cx="437100" cy="2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 rotWithShape="1">
          <a:blip r:embed="rId7">
            <a:alphaModFix/>
          </a:blip>
          <a:srcRect t="29062" r="59483"/>
          <a:stretch/>
        </p:blipFill>
        <p:spPr>
          <a:xfrm rot="-8100000">
            <a:off x="4086978" y="2193612"/>
            <a:ext cx="528576" cy="10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 rotWithShape="1">
          <a:blip r:embed="rId7">
            <a:alphaModFix/>
          </a:blip>
          <a:srcRect t="29062" r="59483"/>
          <a:stretch/>
        </p:blipFill>
        <p:spPr>
          <a:xfrm rot="-5946971">
            <a:off x="684936" y="112405"/>
            <a:ext cx="528576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 rotWithShape="1">
          <a:blip r:embed="rId7">
            <a:alphaModFix/>
          </a:blip>
          <a:srcRect t="29062" r="59483"/>
          <a:stretch/>
        </p:blipFill>
        <p:spPr>
          <a:xfrm rot="6035288">
            <a:off x="7743112" y="259155"/>
            <a:ext cx="528575" cy="10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68132" y="4179797"/>
            <a:ext cx="2956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Bahnschrift SemiCondensed" panose="020B0502040204020203" pitchFamily="34" charset="0"/>
              </a:rPr>
              <a:t>Ngô</a:t>
            </a:r>
            <a:r>
              <a:rPr lang="en-US" dirty="0" smtClean="0">
                <a:latin typeface="Bahnschrift SemiCondensed" panose="020B0502040204020203" pitchFamily="34" charset="0"/>
              </a:rPr>
              <a:t> Minh </a:t>
            </a:r>
            <a:r>
              <a:rPr lang="en-US" dirty="0" err="1" smtClean="0">
                <a:latin typeface="Bahnschrift SemiCondensed" panose="020B0502040204020203" pitchFamily="34" charset="0"/>
              </a:rPr>
              <a:t>Khánh</a:t>
            </a:r>
            <a:r>
              <a:rPr lang="en-US" dirty="0" smtClean="0">
                <a:latin typeface="Bahnschrift SemiCondensed" panose="020B0502040204020203" pitchFamily="34" charset="0"/>
              </a:rPr>
              <a:t> – 18020698</a:t>
            </a:r>
          </a:p>
          <a:p>
            <a:r>
              <a:rPr lang="en-US" dirty="0" err="1" smtClean="0">
                <a:latin typeface="Bahnschrift SemiCondensed" panose="020B0502040204020203" pitchFamily="34" charset="0"/>
              </a:rPr>
              <a:t>Nguyễn</a:t>
            </a:r>
            <a:r>
              <a:rPr lang="en-US" dirty="0" smtClean="0">
                <a:latin typeface="Bahnschrift SemiCondensed" panose="020B0502040204020203" pitchFamily="34" charset="0"/>
              </a:rPr>
              <a:t> </a:t>
            </a:r>
            <a:r>
              <a:rPr lang="en-US" dirty="0" err="1" smtClean="0">
                <a:latin typeface="Bahnschrift SemiCondensed" panose="020B0502040204020203" pitchFamily="34" charset="0"/>
              </a:rPr>
              <a:t>Hữu</a:t>
            </a:r>
            <a:r>
              <a:rPr lang="en-US" dirty="0" smtClean="0">
                <a:latin typeface="Bahnschrift SemiCondensed" panose="020B0502040204020203" pitchFamily="34" charset="0"/>
              </a:rPr>
              <a:t> </a:t>
            </a:r>
            <a:r>
              <a:rPr lang="en-US" dirty="0" err="1" smtClean="0">
                <a:latin typeface="Bahnschrift SemiCondensed" panose="020B0502040204020203" pitchFamily="34" charset="0"/>
              </a:rPr>
              <a:t>Hưng</a:t>
            </a:r>
            <a:r>
              <a:rPr lang="en-US" dirty="0" smtClean="0">
                <a:latin typeface="Bahnschrift SemiCondensed" panose="020B0502040204020203" pitchFamily="34" charset="0"/>
              </a:rPr>
              <a:t> – 18020612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3;p24"/>
          <p:cNvSpPr txBox="1">
            <a:spLocks noGrp="1"/>
          </p:cNvSpPr>
          <p:nvPr>
            <p:ph type="ctrTitle"/>
          </p:nvPr>
        </p:nvSpPr>
        <p:spPr>
          <a:xfrm>
            <a:off x="863663" y="278717"/>
            <a:ext cx="2952930" cy="496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Bahnschrift SemiBold" panose="020B0502040204020203" pitchFamily="34" charset="0"/>
              </a:rPr>
              <a:t>3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 Chi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tiết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đề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tài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</a:t>
            </a:r>
            <a:endParaRPr sz="2400"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3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31543">
            <a:off x="-585832" y="120716"/>
            <a:ext cx="1304600" cy="1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532370" y="775132"/>
            <a:ext cx="3498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hnschrift SemiLight SemiConde" panose="020B0502040204020203" pitchFamily="34" charset="0"/>
              </a:rPr>
              <a:t>c,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Thông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số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sản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phẩm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.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22807" y="4779476"/>
            <a:ext cx="460612" cy="22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468673" y="4442652"/>
            <a:ext cx="402334" cy="21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825313" y="4175760"/>
            <a:ext cx="447514" cy="25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9638" y="4372359"/>
            <a:ext cx="513782" cy="35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6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0081973">
            <a:off x="7520681" y="3193905"/>
            <a:ext cx="647276" cy="63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06;p27"/>
          <p:cNvPicPr preferRelativeResize="0"/>
          <p:nvPr/>
        </p:nvPicPr>
        <p:blipFill rotWithShape="1">
          <a:blip r:embed="rId6">
            <a:alphaModFix/>
          </a:blip>
          <a:srcRect l="-15824" r="-15824"/>
          <a:stretch/>
        </p:blipFill>
        <p:spPr>
          <a:xfrm flipH="1">
            <a:off x="7309503" y="4630644"/>
            <a:ext cx="739567" cy="4330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77240" y="1199850"/>
            <a:ext cx="568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Bahnschrift SemiLight SemiConde" panose="020B0502040204020203" pitchFamily="34" charset="0"/>
              </a:rPr>
              <a:t>Khả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năng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đo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mực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nước</a:t>
            </a:r>
            <a:r>
              <a:rPr lang="en-US" dirty="0" smtClean="0">
                <a:latin typeface="Bahnschrift SemiLight SemiConde" panose="020B0502040204020203" pitchFamily="34" charset="0"/>
              </a:rPr>
              <a:t>: 2cm -&gt; 3m  (+- 2cm)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Bahnschrift SemiLight SemiConde" panose="020B0502040204020203" pitchFamily="34" charset="0"/>
              </a:rPr>
              <a:t>Khả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năng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đo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nhiệt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độ</a:t>
            </a:r>
            <a:r>
              <a:rPr lang="en-US" dirty="0" smtClean="0">
                <a:latin typeface="Bahnschrift SemiLight SemiConde" panose="020B0502040204020203" pitchFamily="34" charset="0"/>
              </a:rPr>
              <a:t>: -55</a:t>
            </a:r>
            <a:r>
              <a:rPr lang="en-US" b="1" dirty="0" smtClean="0">
                <a:latin typeface="Bahnschrift SemiLight SemiConde" panose="020B0502040204020203" pitchFamily="34" charset="0"/>
              </a:rPr>
              <a:t>°</a:t>
            </a:r>
            <a:r>
              <a:rPr lang="en-US" dirty="0" smtClean="0">
                <a:latin typeface="Bahnschrift SemiLight SemiConde" panose="020B0502040204020203" pitchFamily="34" charset="0"/>
              </a:rPr>
              <a:t>C -&gt; 125°C (+- 0.5°C)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Bahnschrift SemiLight SemiConde" panose="020B0502040204020203" pitchFamily="34" charset="0"/>
              </a:rPr>
              <a:t>Nhiệt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độ</a:t>
            </a:r>
            <a:r>
              <a:rPr lang="en-US" dirty="0" smtClean="0">
                <a:latin typeface="Bahnschrift SemiLight SemiConde" panose="020B0502040204020203" pitchFamily="34" charset="0"/>
              </a:rPr>
              <a:t> min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có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thể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cài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đăt</a:t>
            </a:r>
            <a:r>
              <a:rPr lang="en-US" dirty="0">
                <a:latin typeface="Bahnschrift SemiLight SemiConde" panose="020B0502040204020203" pitchFamily="34" charset="0"/>
              </a:rPr>
              <a:t>: </a:t>
            </a:r>
            <a:r>
              <a:rPr lang="en-US" dirty="0" smtClean="0">
                <a:latin typeface="Bahnschrift SemiLight SemiConde" panose="020B0502040204020203" pitchFamily="34" charset="0"/>
              </a:rPr>
              <a:t>18</a:t>
            </a:r>
            <a:r>
              <a:rPr lang="en-US" b="1" dirty="0" smtClean="0">
                <a:latin typeface="Bahnschrift SemiLight SemiConde" panose="020B0502040204020203" pitchFamily="34" charset="0"/>
              </a:rPr>
              <a:t>°</a:t>
            </a:r>
            <a:r>
              <a:rPr lang="en-US" dirty="0" smtClean="0">
                <a:latin typeface="Bahnschrift SemiLight SemiConde" panose="020B0502040204020203" pitchFamily="34" charset="0"/>
              </a:rPr>
              <a:t>C -&gt; 30</a:t>
            </a:r>
            <a:r>
              <a:rPr lang="en-US" b="1" dirty="0" smtClean="0">
                <a:latin typeface="Bahnschrift SemiLight SemiConde" panose="020B0502040204020203" pitchFamily="34" charset="0"/>
              </a:rPr>
              <a:t>°</a:t>
            </a:r>
            <a:r>
              <a:rPr lang="en-US" dirty="0" smtClean="0">
                <a:latin typeface="Bahnschrift SemiLight SemiConde" panose="020B0502040204020203" pitchFamily="34" charset="0"/>
              </a:rPr>
              <a:t>C.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Light SemiConde" panose="020B0502040204020203" pitchFamily="34" charset="0"/>
              </a:rPr>
              <a:t>Khả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năng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err="1">
                <a:latin typeface="Bahnschrift SemiLight SemiConde" panose="020B0502040204020203" pitchFamily="34" charset="0"/>
              </a:rPr>
              <a:t>sưởi</a:t>
            </a:r>
            <a:r>
              <a:rPr lang="en-US" dirty="0">
                <a:latin typeface="Bahnschrift SemiLight SemiConde" panose="020B0502040204020203" pitchFamily="34" charset="0"/>
              </a:rPr>
              <a:t>: 25W, </a:t>
            </a:r>
            <a:r>
              <a:rPr lang="en-US" dirty="0" err="1">
                <a:latin typeface="Bahnschrift SemiLight SemiConde" panose="020B0502040204020203" pitchFamily="34" charset="0"/>
              </a:rPr>
              <a:t>tăng</a:t>
            </a:r>
            <a:r>
              <a:rPr lang="en-US" dirty="0">
                <a:latin typeface="Bahnschrift SemiLight SemiConde" panose="020B0502040204020203" pitchFamily="34" charset="0"/>
              </a:rPr>
              <a:t> </a:t>
            </a:r>
            <a:r>
              <a:rPr lang="en-US" dirty="0" smtClean="0">
                <a:latin typeface="Bahnschrift SemiLight SemiConde" panose="020B0502040204020203" pitchFamily="34" charset="0"/>
              </a:rPr>
              <a:t>1</a:t>
            </a:r>
            <a:r>
              <a:rPr lang="en-US" b="1" dirty="0" smtClean="0">
                <a:latin typeface="Bahnschrift SemiLight SemiConde" panose="020B0502040204020203" pitchFamily="34" charset="0"/>
              </a:rPr>
              <a:t>°</a:t>
            </a:r>
            <a:r>
              <a:rPr lang="en-US" dirty="0" smtClean="0">
                <a:latin typeface="Bahnschrift SemiLight SemiConde" panose="020B0502040204020203" pitchFamily="34" charset="0"/>
              </a:rPr>
              <a:t>C/1l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từ</a:t>
            </a:r>
            <a:r>
              <a:rPr lang="en-US" dirty="0" smtClean="0">
                <a:latin typeface="Bahnschrift SemiLight SemiConde" panose="020B0502040204020203" pitchFamily="34" charset="0"/>
              </a:rPr>
              <a:t> 1-&gt;2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phút</a:t>
            </a:r>
            <a:r>
              <a:rPr lang="en-US" dirty="0" smtClean="0">
                <a:latin typeface="Bahnschrift SemiLight SemiConde" panose="020B0502040204020203" pitchFamily="34" charset="0"/>
              </a:rPr>
              <a:t> (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với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kết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nối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Wifi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ổn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định</a:t>
            </a:r>
            <a:r>
              <a:rPr lang="en-US" dirty="0" smtClean="0">
                <a:latin typeface="Bahnschrift SemiLight SemiConde" panose="020B0502040204020203" pitchFamily="34" charset="0"/>
              </a:rPr>
              <a:t>).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Bahnschrift SemiLight SemiConde" panose="020B0502040204020203" pitchFamily="34" charset="0"/>
              </a:rPr>
              <a:t>Độ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trễ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điểu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khiển</a:t>
            </a:r>
            <a:r>
              <a:rPr lang="en-US" dirty="0" smtClean="0">
                <a:latin typeface="Bahnschrift SemiLight SemiConde" panose="020B0502040204020203" pitchFamily="34" charset="0"/>
              </a:rPr>
              <a:t>: 1s – 5s (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với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kết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nối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Wifi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ổn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định</a:t>
            </a:r>
            <a:r>
              <a:rPr lang="en-US" dirty="0" smtClean="0">
                <a:latin typeface="Bahnschrift SemiLight SemiConde" panose="020B0502040204020203" pitchFamily="34" charset="0"/>
              </a:rPr>
              <a:t>).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Bahnschrift SemiLight SemiConde" panose="020B0502040204020203" pitchFamily="34" charset="0"/>
              </a:rPr>
              <a:t>Hẹn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giờ</a:t>
            </a:r>
            <a:r>
              <a:rPr lang="en-US" dirty="0" smtClean="0">
                <a:latin typeface="Bahnschrift SemiLight SemiConde" panose="020B0502040204020203" pitchFamily="34" charset="0"/>
              </a:rPr>
              <a:t>: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Tác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động</a:t>
            </a:r>
            <a:r>
              <a:rPr lang="en-US" dirty="0" smtClean="0">
                <a:latin typeface="Bahnschrift SemiLight SemiConde" panose="020B0502040204020203" pitchFamily="34" charset="0"/>
              </a:rPr>
              <a:t> 1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lần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khi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đến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thời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điểm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hẹn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trước</a:t>
            </a:r>
            <a:r>
              <a:rPr lang="en-US" dirty="0" smtClean="0">
                <a:latin typeface="Bahnschrift SemiLight SemiConde" panose="020B0502040204020203" pitchFamily="34" charset="0"/>
              </a:rPr>
              <a:t>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Bahnschrift SemiLight SemiConde" panose="020B0502040204020203" pitchFamily="34" charset="0"/>
              </a:rPr>
              <a:t>Nguồn</a:t>
            </a:r>
            <a:r>
              <a:rPr lang="en-US" dirty="0" smtClean="0">
                <a:latin typeface="Bahnschrift SemiLight SemiConde" panose="020B0502040204020203" pitchFamily="34" charset="0"/>
              </a:rPr>
              <a:t> </a:t>
            </a:r>
            <a:r>
              <a:rPr lang="en-US" dirty="0" err="1" smtClean="0">
                <a:latin typeface="Bahnschrift SemiLight SemiConde" panose="020B0502040204020203" pitchFamily="34" charset="0"/>
              </a:rPr>
              <a:t>điện</a:t>
            </a:r>
            <a:r>
              <a:rPr lang="en-US" dirty="0" smtClean="0">
                <a:latin typeface="Bahnschrift SemiLight SemiConde" panose="020B0502040204020203" pitchFamily="34" charset="0"/>
              </a:rPr>
              <a:t>: 5V DC &amp; 220V AC</a:t>
            </a:r>
          </a:p>
        </p:txBody>
      </p:sp>
    </p:spTree>
    <p:extLst>
      <p:ext uri="{BB962C8B-B14F-4D97-AF65-F5344CB8AC3E}">
        <p14:creationId xmlns:p14="http://schemas.microsoft.com/office/powerpoint/2010/main" val="305748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3;p24"/>
          <p:cNvSpPr txBox="1">
            <a:spLocks noGrp="1"/>
          </p:cNvSpPr>
          <p:nvPr>
            <p:ph type="ctrTitle"/>
          </p:nvPr>
        </p:nvSpPr>
        <p:spPr>
          <a:xfrm>
            <a:off x="863663" y="278717"/>
            <a:ext cx="2952930" cy="496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Bahnschrift SemiBold" panose="020B0502040204020203" pitchFamily="34" charset="0"/>
              </a:rPr>
              <a:t>3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.Chi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tiết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đề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tài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</a:t>
            </a:r>
            <a:endParaRPr sz="2400"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3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31543">
            <a:off x="-585832" y="120716"/>
            <a:ext cx="1304600" cy="1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501890" y="777839"/>
            <a:ext cx="24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7" y="1407452"/>
            <a:ext cx="4031283" cy="2687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81" y="1407452"/>
            <a:ext cx="4035735" cy="26904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96902" y="4387106"/>
            <a:ext cx="2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Bahnschrift SemiLight SemiConde" panose="020B0502040204020203" pitchFamily="34" charset="0"/>
              </a:rPr>
              <a:t>-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Đo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mức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Oxy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trong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nước</a:t>
            </a:r>
            <a:endParaRPr lang="en-US" sz="1800" dirty="0">
              <a:latin typeface="Bahnschrift SemiLight SemiConde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3854" y="4387106"/>
            <a:ext cx="277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Bahnschrift SemiLight SemiConde" panose="020B0502040204020203" pitchFamily="34" charset="0"/>
              </a:rPr>
              <a:t>-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Đo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độ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pH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trong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nước</a:t>
            </a:r>
            <a:endParaRPr lang="en-US" sz="1800" dirty="0">
              <a:latin typeface="Bahnschrift SemiLight SemiConde" panose="020B0502040204020203" pitchFamily="34" charset="0"/>
            </a:endParaRPr>
          </a:p>
        </p:txBody>
      </p:sp>
      <p:pic>
        <p:nvPicPr>
          <p:cNvPr id="15" name="Google Shape;1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984313">
            <a:off x="6897644" y="11522"/>
            <a:ext cx="689949" cy="6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5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9342" y="474052"/>
            <a:ext cx="712842" cy="4024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98331" y="800258"/>
            <a:ext cx="316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Bahnschrift SemiLight SemiConde" panose="020B0502040204020203" pitchFamily="34" charset="0"/>
              </a:rPr>
              <a:t>d,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Tính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năng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mở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rộng</a:t>
            </a:r>
            <a:endParaRPr lang="en-US" sz="18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3;p24"/>
          <p:cNvSpPr txBox="1">
            <a:spLocks noGrp="1"/>
          </p:cNvSpPr>
          <p:nvPr>
            <p:ph type="ctrTitle"/>
          </p:nvPr>
        </p:nvSpPr>
        <p:spPr>
          <a:xfrm>
            <a:off x="859412" y="108272"/>
            <a:ext cx="3460830" cy="6631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Bahnschrift SemiBold" panose="020B0502040204020203" pitchFamily="34" charset="0"/>
              </a:rPr>
              <a:t>4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Ứng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dụng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của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đề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tài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</a:t>
            </a:r>
            <a:endParaRPr sz="2400"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3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31543">
            <a:off x="-585832" y="120716"/>
            <a:ext cx="1304600" cy="1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72;p37"/>
          <p:cNvPicPr preferRelativeResize="0"/>
          <p:nvPr/>
        </p:nvPicPr>
        <p:blipFill rotWithShape="1">
          <a:blip r:embed="rId4">
            <a:alphaModFix/>
          </a:blip>
          <a:srcRect l="23157" t="-15946" r="7" b="43692"/>
          <a:stretch/>
        </p:blipFill>
        <p:spPr>
          <a:xfrm>
            <a:off x="-1021079" y="4826780"/>
            <a:ext cx="2577126" cy="4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0;p26"/>
          <p:cNvPicPr preferRelativeResize="0"/>
          <p:nvPr/>
        </p:nvPicPr>
        <p:blipFill rotWithShape="1">
          <a:blip r:embed="rId5">
            <a:alphaModFix/>
          </a:blip>
          <a:srcRect l="-49" t="-3429" r="219" b="-3419"/>
          <a:stretch/>
        </p:blipFill>
        <p:spPr>
          <a:xfrm rot="176343" flipH="1">
            <a:off x="476040" y="4067592"/>
            <a:ext cx="368603" cy="58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27;p34"/>
          <p:cNvPicPr preferRelativeResize="0"/>
          <p:nvPr/>
        </p:nvPicPr>
        <p:blipFill rotWithShape="1">
          <a:blip r:embed="rId6">
            <a:alphaModFix/>
          </a:blip>
          <a:srcRect l="-6522" t="-2083" r="-6522" b="-2083"/>
          <a:stretch/>
        </p:blipFill>
        <p:spPr>
          <a:xfrm flipH="1">
            <a:off x="115880" y="4033127"/>
            <a:ext cx="901037" cy="111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37428" y="3623734"/>
            <a:ext cx="494471" cy="5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501890" y="777839"/>
            <a:ext cx="24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FEF4EC3-31EB-4212-BB3B-E95583A9B361}"/>
              </a:ext>
            </a:extLst>
          </p:cNvPr>
          <p:cNvSpPr txBox="1"/>
          <p:nvPr/>
        </p:nvSpPr>
        <p:spPr>
          <a:xfrm>
            <a:off x="984663" y="857670"/>
            <a:ext cx="640766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sức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chăm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sóc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thủy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lường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mực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…</a:t>
            </a:r>
            <a:endParaRPr lang="vi-VN" sz="1800" dirty="0">
              <a:effectLst/>
              <a:latin typeface="Bahnschrift SemiLight SemiConde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200"/>
              </a:spcAft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thủy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vẻ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đình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góp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xua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tan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căng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thẳng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lo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âu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sống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bộn</a:t>
            </a:r>
            <a:r>
              <a:rPr lang="en-US" sz="1800" dirty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bề</a:t>
            </a:r>
            <a:r>
              <a:rPr lang="en-US" sz="1800" dirty="0" smtClean="0">
                <a:solidFill>
                  <a:srgbClr val="030303"/>
                </a:solidFill>
                <a:effectLst/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spcAft>
                <a:spcPts val="1200"/>
              </a:spcAft>
              <a:buFont typeface="Times New Roman" panose="02020603050405020304" pitchFamily="18" charset="0"/>
              <a:buChar char="-"/>
            </a:pP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nuôi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trồng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thủy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hải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 dirty="0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030303"/>
                </a:solidFill>
                <a:latin typeface="Bahnschrift SemiLight SemiConde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vi-VN" sz="1800" dirty="0">
              <a:effectLst/>
              <a:latin typeface="Bahnschrift SemiLight SemiConde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7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l="35769" t="-15946" b="32717"/>
          <a:stretch/>
        </p:blipFill>
        <p:spPr>
          <a:xfrm flipH="1">
            <a:off x="8192545" y="4804953"/>
            <a:ext cx="1630751" cy="4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9953629">
            <a:off x="7972914" y="4126308"/>
            <a:ext cx="231964" cy="49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811" y="4697405"/>
            <a:ext cx="390341" cy="33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294930" y="4180730"/>
            <a:ext cx="342325" cy="19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45;p29"/>
          <p:cNvPicPr preferRelativeResize="0"/>
          <p:nvPr/>
        </p:nvPicPr>
        <p:blipFill rotWithShape="1">
          <a:blip r:embed="rId7">
            <a:alphaModFix/>
          </a:blip>
          <a:srcRect l="-5604" t="-5890" r="-5604" b="-5879"/>
          <a:stretch/>
        </p:blipFill>
        <p:spPr>
          <a:xfrm rot="1498642">
            <a:off x="8263568" y="3987370"/>
            <a:ext cx="836261" cy="91288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2905524" y="1730366"/>
            <a:ext cx="1615669" cy="38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21193" y="1730366"/>
            <a:ext cx="1973179" cy="3842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36213" y="1768581"/>
            <a:ext cx="73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hnschrift SemiLight SemiConde" panose="020B0502040204020203" pitchFamily="34" charset="0"/>
              </a:rPr>
              <a:t>60%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76164" y="1768581"/>
            <a:ext cx="73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Light SemiConde" panose="020B0502040204020203" pitchFamily="34" charset="0"/>
              </a:rPr>
              <a:t>4</a:t>
            </a:r>
            <a:r>
              <a:rPr lang="en-US" dirty="0" smtClean="0">
                <a:latin typeface="Bahnschrift SemiLight SemiConde" panose="020B0502040204020203" pitchFamily="34" charset="0"/>
              </a:rPr>
              <a:t>0%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48" y="1105173"/>
            <a:ext cx="1212330" cy="125038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8" y="1254881"/>
            <a:ext cx="1336155" cy="13351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891338" y="3347616"/>
            <a:ext cx="214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Bahnschrift Light SemiCondensed" panose="020B0502040204020203" pitchFamily="34" charset="0"/>
              </a:rPr>
              <a:t>Nguyễn</a:t>
            </a:r>
            <a:r>
              <a:rPr lang="en-US" sz="1800" dirty="0" smtClean="0">
                <a:latin typeface="Bahnschrift Light SemiCondensed" panose="020B0502040204020203" pitchFamily="34" charset="0"/>
              </a:rPr>
              <a:t> </a:t>
            </a:r>
            <a:r>
              <a:rPr lang="en-US" sz="1800" dirty="0" err="1" smtClean="0">
                <a:latin typeface="Bahnschrift Light SemiCondensed" panose="020B0502040204020203" pitchFamily="34" charset="0"/>
              </a:rPr>
              <a:t>Hữu</a:t>
            </a:r>
            <a:r>
              <a:rPr lang="en-US" sz="1800" dirty="0" smtClean="0">
                <a:latin typeface="Bahnschrift Light SemiCondensed" panose="020B0502040204020203" pitchFamily="34" charset="0"/>
              </a:rPr>
              <a:t> </a:t>
            </a:r>
            <a:r>
              <a:rPr lang="en-US" sz="1800" dirty="0" err="1" smtClean="0">
                <a:latin typeface="Bahnschrift Light SemiCondensed" panose="020B0502040204020203" pitchFamily="34" charset="0"/>
              </a:rPr>
              <a:t>Hưng</a:t>
            </a:r>
            <a:endParaRPr lang="en-US" sz="1800" dirty="0">
              <a:latin typeface="Bahnschrift Light SemiCondensed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9841" y="3240600"/>
            <a:ext cx="175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Bahnschrift Light SemiCondensed" panose="020B0502040204020203" pitchFamily="34" charset="0"/>
              </a:rPr>
              <a:t>Ngô</a:t>
            </a:r>
            <a:r>
              <a:rPr lang="en-US" sz="1800" dirty="0" smtClean="0">
                <a:latin typeface="Bahnschrift Light SemiCondensed" panose="020B0502040204020203" pitchFamily="34" charset="0"/>
              </a:rPr>
              <a:t> Minh </a:t>
            </a:r>
            <a:r>
              <a:rPr lang="en-US" sz="1800" dirty="0" err="1" smtClean="0">
                <a:latin typeface="Bahnschrift Light SemiCondensed" panose="020B0502040204020203" pitchFamily="34" charset="0"/>
              </a:rPr>
              <a:t>Khánh</a:t>
            </a:r>
            <a:endParaRPr lang="en-US" sz="1800" dirty="0">
              <a:latin typeface="Bahnschrift Light SemiCondensed" panose="020B0502040204020203" pitchFamily="34" charset="0"/>
            </a:endParaRPr>
          </a:p>
        </p:txBody>
      </p:sp>
      <p:sp>
        <p:nvSpPr>
          <p:cNvPr id="18" name="Google Shape;143;p24"/>
          <p:cNvSpPr txBox="1">
            <a:spLocks/>
          </p:cNvSpPr>
          <p:nvPr/>
        </p:nvSpPr>
        <p:spPr>
          <a:xfrm>
            <a:off x="1859086" y="-53646"/>
            <a:ext cx="5659365" cy="109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600"/>
              <a:buFont typeface="Denk One"/>
              <a:buNone/>
              <a:defRPr sz="36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600"/>
              <a:buFont typeface="Denk One"/>
              <a:buNone/>
              <a:defRPr sz="36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600"/>
              <a:buFont typeface="Denk One"/>
              <a:buNone/>
              <a:defRPr sz="36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600"/>
              <a:buFont typeface="Denk One"/>
              <a:buNone/>
              <a:defRPr sz="36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600"/>
              <a:buFont typeface="Denk One"/>
              <a:buNone/>
              <a:defRPr sz="36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600"/>
              <a:buFont typeface="Denk One"/>
              <a:buNone/>
              <a:defRPr sz="36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600"/>
              <a:buFont typeface="Denk One"/>
              <a:buNone/>
              <a:defRPr sz="36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600"/>
              <a:buFont typeface="Denk One"/>
              <a:buNone/>
              <a:defRPr sz="36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600"/>
              <a:buFont typeface="Denk One"/>
              <a:buNone/>
              <a:defRPr sz="3600" b="0" i="0" u="none" strike="noStrike" cap="none">
                <a:solidFill>
                  <a:srgbClr val="466269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algn="l"/>
            <a:r>
              <a:rPr lang="en-US" sz="2800" dirty="0" err="1" smtClean="0">
                <a:latin typeface="Bahnschrift SemiBold" panose="020B0502040204020203" pitchFamily="34" charset="0"/>
              </a:rPr>
              <a:t>Đánh</a:t>
            </a:r>
            <a:r>
              <a:rPr lang="en-US" sz="2800" dirty="0" smtClean="0">
                <a:latin typeface="Bahnschrift SemiBold" panose="020B0502040204020203" pitchFamily="34" charset="0"/>
              </a:rPr>
              <a:t> </a:t>
            </a:r>
            <a:r>
              <a:rPr lang="en-US" sz="2800" dirty="0" err="1" smtClean="0">
                <a:latin typeface="Bahnschrift SemiBold" panose="020B0502040204020203" pitchFamily="34" charset="0"/>
              </a:rPr>
              <a:t>giá</a:t>
            </a:r>
            <a:r>
              <a:rPr lang="en-US" sz="2800" dirty="0" smtClean="0">
                <a:latin typeface="Bahnschrift SemiBold" panose="020B0502040204020203" pitchFamily="34" charset="0"/>
              </a:rPr>
              <a:t> </a:t>
            </a:r>
            <a:r>
              <a:rPr lang="en-US" sz="2800" dirty="0" err="1" smtClean="0">
                <a:latin typeface="Bahnschrift SemiBold" panose="020B0502040204020203" pitchFamily="34" charset="0"/>
              </a:rPr>
              <a:t>đóng</a:t>
            </a:r>
            <a:r>
              <a:rPr lang="en-US" sz="2800" dirty="0" smtClean="0">
                <a:latin typeface="Bahnschrift SemiBold" panose="020B0502040204020203" pitchFamily="34" charset="0"/>
              </a:rPr>
              <a:t> </a:t>
            </a:r>
            <a:r>
              <a:rPr lang="en-US" sz="2800" dirty="0" err="1" smtClean="0">
                <a:latin typeface="Bahnschrift SemiBold" panose="020B0502040204020203" pitchFamily="34" charset="0"/>
              </a:rPr>
              <a:t>góp</a:t>
            </a:r>
            <a:r>
              <a:rPr lang="en-US" sz="2800" dirty="0" smtClean="0">
                <a:latin typeface="Bahnschrift SemiBold" panose="020B0502040204020203" pitchFamily="34" charset="0"/>
              </a:rPr>
              <a:t> </a:t>
            </a:r>
            <a:r>
              <a:rPr lang="en-US" sz="2800" dirty="0" err="1" smtClean="0">
                <a:latin typeface="Bahnschrift SemiBold" panose="020B0502040204020203" pitchFamily="34" charset="0"/>
              </a:rPr>
              <a:t>của</a:t>
            </a:r>
            <a:r>
              <a:rPr lang="en-US" sz="2800" dirty="0" smtClean="0">
                <a:latin typeface="Bahnschrift SemiBold" panose="020B0502040204020203" pitchFamily="34" charset="0"/>
              </a:rPr>
              <a:t> </a:t>
            </a:r>
            <a:r>
              <a:rPr lang="en-US" sz="2800" dirty="0" err="1" smtClean="0">
                <a:latin typeface="Bahnschrift SemiBold" panose="020B0502040204020203" pitchFamily="34" charset="0"/>
              </a:rPr>
              <a:t>thành</a:t>
            </a:r>
            <a:r>
              <a:rPr lang="en-US" sz="2800" dirty="0" smtClean="0">
                <a:latin typeface="Bahnschrift SemiBold" panose="020B0502040204020203" pitchFamily="34" charset="0"/>
              </a:rPr>
              <a:t> </a:t>
            </a:r>
            <a:r>
              <a:rPr lang="en-US" sz="2800" dirty="0" err="1" smtClean="0">
                <a:latin typeface="Bahnschrift SemiBold" panose="020B0502040204020203" pitchFamily="34" charset="0"/>
              </a:rPr>
              <a:t>viên</a:t>
            </a:r>
            <a:endParaRPr lang="en-US" sz="28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02" y="2007483"/>
            <a:ext cx="1045150" cy="23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8"/>
          <p:cNvSpPr txBox="1">
            <a:spLocks noGrp="1"/>
          </p:cNvSpPr>
          <p:nvPr>
            <p:ph type="subTitle" idx="1"/>
          </p:nvPr>
        </p:nvSpPr>
        <p:spPr>
          <a:xfrm>
            <a:off x="1498826" y="2528494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rgbClr val="466269"/>
                </a:solidFill>
              </a:rPr>
              <a:t>Does anyone have any questions?</a:t>
            </a:r>
            <a:endParaRPr sz="1200" dirty="0">
              <a:solidFill>
                <a:srgbClr val="46626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66269"/>
              </a:solidFill>
            </a:endParaRPr>
          </a:p>
        </p:txBody>
      </p:sp>
      <p:sp>
        <p:nvSpPr>
          <p:cNvPr id="593" name="Google Shape;593;p38"/>
          <p:cNvSpPr txBox="1">
            <a:spLocks noGrp="1"/>
          </p:cNvSpPr>
          <p:nvPr>
            <p:ph type="ctrTitle"/>
          </p:nvPr>
        </p:nvSpPr>
        <p:spPr>
          <a:xfrm>
            <a:off x="0" y="1570161"/>
            <a:ext cx="58887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66269"/>
                </a:solidFill>
              </a:rPr>
              <a:t>THANKS!</a:t>
            </a:r>
            <a:endParaRPr dirty="0">
              <a:solidFill>
                <a:srgbClr val="466269"/>
              </a:solidFill>
            </a:endParaRPr>
          </a:p>
        </p:txBody>
      </p:sp>
      <p:pic>
        <p:nvPicPr>
          <p:cNvPr id="594" name="Google Shape;594;p38"/>
          <p:cNvPicPr preferRelativeResize="0"/>
          <p:nvPr/>
        </p:nvPicPr>
        <p:blipFill rotWithShape="1">
          <a:blip r:embed="rId4">
            <a:alphaModFix/>
          </a:blip>
          <a:srcRect l="-6763" t="-9700" r="11634" b="9700"/>
          <a:stretch/>
        </p:blipFill>
        <p:spPr>
          <a:xfrm>
            <a:off x="5017577" y="1363980"/>
            <a:ext cx="4137660" cy="377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8988">
            <a:off x="1213101" y="125788"/>
            <a:ext cx="1351342" cy="180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450" y="4106346"/>
            <a:ext cx="761650" cy="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3;p30"/>
          <p:cNvPicPr preferRelativeResize="0"/>
          <p:nvPr/>
        </p:nvPicPr>
        <p:blipFill rotWithShape="1">
          <a:blip r:embed="rId5">
            <a:alphaModFix/>
          </a:blip>
          <a:srcRect t="29062" r="59483"/>
          <a:stretch/>
        </p:blipFill>
        <p:spPr>
          <a:xfrm rot="402176" flipH="1">
            <a:off x="1207195" y="2904307"/>
            <a:ext cx="1011439" cy="205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57397" y="2208576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 rotWithShape="1">
          <a:blip r:embed="rId4">
            <a:alphaModFix/>
          </a:blip>
          <a:srcRect r="19034" b="13703"/>
          <a:stretch/>
        </p:blipFill>
        <p:spPr>
          <a:xfrm>
            <a:off x="6262275" y="2215448"/>
            <a:ext cx="2881727" cy="29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 rotWithShape="1">
          <a:blip r:embed="rId5">
            <a:alphaModFix/>
          </a:blip>
          <a:srcRect l="29918" t="-15946" b="43692"/>
          <a:stretch/>
        </p:blipFill>
        <p:spPr>
          <a:xfrm>
            <a:off x="0" y="4641900"/>
            <a:ext cx="2554772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562950" y="982175"/>
            <a:ext cx="1304600" cy="1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>
            <a:spLocks noGrp="1"/>
          </p:cNvSpPr>
          <p:nvPr>
            <p:ph type="ctrTitle"/>
          </p:nvPr>
        </p:nvSpPr>
        <p:spPr>
          <a:xfrm>
            <a:off x="2343668" y="1737913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>
                <a:latin typeface="Bahnschrift SemiBold Condensed" panose="020B0502040204020203" pitchFamily="34" charset="0"/>
              </a:rPr>
              <a:t>Cơ</a:t>
            </a:r>
            <a:r>
              <a:rPr lang="en-US" sz="2400" dirty="0" smtClean="0">
                <a:latin typeface="Bahnschrift SemiBold Condensed" panose="020B0502040204020203" pitchFamily="34" charset="0"/>
              </a:rPr>
              <a:t> </a:t>
            </a:r>
            <a:r>
              <a:rPr lang="en-US" sz="2400" dirty="0" err="1" smtClean="0">
                <a:latin typeface="Bahnschrift SemiBold Condensed" panose="020B0502040204020203" pitchFamily="34" charset="0"/>
              </a:rPr>
              <a:t>sở</a:t>
            </a:r>
            <a:r>
              <a:rPr lang="en-US" sz="2400" dirty="0" smtClean="0">
                <a:solidFill>
                  <a:srgbClr val="466269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 Condensed" panose="020B0502040204020203" pitchFamily="34" charset="0"/>
              </a:rPr>
              <a:t>đề</a:t>
            </a:r>
            <a:r>
              <a:rPr lang="en-US" sz="2400" dirty="0" smtClean="0">
                <a:solidFill>
                  <a:srgbClr val="466269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 Condensed" panose="020B0502040204020203" pitchFamily="34" charset="0"/>
              </a:rPr>
              <a:t>tài</a:t>
            </a:r>
            <a:endParaRPr sz="2400" dirty="0">
              <a:solidFill>
                <a:srgbClr val="466269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 idx="2"/>
          </p:nvPr>
        </p:nvSpPr>
        <p:spPr>
          <a:xfrm>
            <a:off x="2915250" y="1318216"/>
            <a:ext cx="112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66269"/>
                </a:solidFill>
              </a:rPr>
              <a:t>01</a:t>
            </a:r>
            <a:endParaRPr dirty="0">
              <a:solidFill>
                <a:srgbClr val="466269"/>
              </a:solidFill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ctrTitle" idx="3"/>
          </p:nvPr>
        </p:nvSpPr>
        <p:spPr>
          <a:xfrm>
            <a:off x="4673988" y="1709429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Chi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tiết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đề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tài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&amp;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sản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phẩm</a:t>
            </a:r>
            <a:endParaRPr sz="2400"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4"/>
          </p:nvPr>
        </p:nvSpPr>
        <p:spPr>
          <a:xfrm>
            <a:off x="5146437" y="1299357"/>
            <a:ext cx="112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66269"/>
                </a:solidFill>
              </a:rPr>
              <a:t>03</a:t>
            </a:r>
            <a:endParaRPr dirty="0">
              <a:solidFill>
                <a:srgbClr val="466269"/>
              </a:solidFill>
            </a:endParaRPr>
          </a:p>
        </p:txBody>
      </p:sp>
      <p:sp>
        <p:nvSpPr>
          <p:cNvPr id="123" name="Google Shape;123;p23"/>
          <p:cNvSpPr txBox="1">
            <a:spLocks noGrp="1"/>
          </p:cNvSpPr>
          <p:nvPr>
            <p:ph type="ctrTitle" idx="5"/>
          </p:nvPr>
        </p:nvSpPr>
        <p:spPr>
          <a:xfrm>
            <a:off x="2327037" y="3167307"/>
            <a:ext cx="234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Mục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tiêu</a:t>
            </a:r>
            <a:endParaRPr sz="2400"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 idx="6"/>
          </p:nvPr>
        </p:nvSpPr>
        <p:spPr>
          <a:xfrm>
            <a:off x="2946467" y="2618385"/>
            <a:ext cx="112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66269"/>
                </a:solidFill>
              </a:rPr>
              <a:t>02</a:t>
            </a:r>
            <a:endParaRPr dirty="0">
              <a:solidFill>
                <a:srgbClr val="466269"/>
              </a:solidFill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ctrTitle" idx="7"/>
          </p:nvPr>
        </p:nvSpPr>
        <p:spPr>
          <a:xfrm>
            <a:off x="4765445" y="3196185"/>
            <a:ext cx="2042398" cy="777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>
                <a:latin typeface="Bahnschrift SemiBold" panose="020B0502040204020203" pitchFamily="34" charset="0"/>
              </a:rPr>
              <a:t>Ứng</a:t>
            </a:r>
            <a:r>
              <a:rPr lang="en-US" sz="2400" dirty="0" smtClean="0"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latin typeface="Bahnschrift SemiBold" panose="020B0502040204020203" pitchFamily="34" charset="0"/>
              </a:rPr>
              <a:t>dụng</a:t>
            </a:r>
            <a:endParaRPr sz="2400"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title" idx="8"/>
          </p:nvPr>
        </p:nvSpPr>
        <p:spPr>
          <a:xfrm>
            <a:off x="5155205" y="2651137"/>
            <a:ext cx="112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66269"/>
                </a:solidFill>
              </a:rPr>
              <a:t>04</a:t>
            </a:r>
            <a:endParaRPr dirty="0">
              <a:solidFill>
                <a:srgbClr val="466269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7">
            <a:alphaModFix/>
          </a:blip>
          <a:srcRect l="2426" r="2426"/>
          <a:stretch/>
        </p:blipFill>
        <p:spPr>
          <a:xfrm rot="1341193" flipH="1">
            <a:off x="-558236" y="2823128"/>
            <a:ext cx="3258346" cy="256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8">
            <a:alphaModFix/>
          </a:blip>
          <a:srcRect l="-8262" t="-11440" r="-8274" b="-11440"/>
          <a:stretch/>
        </p:blipFill>
        <p:spPr>
          <a:xfrm rot="10800000">
            <a:off x="7652350" y="253325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8">
            <a:alphaModFix/>
          </a:blip>
          <a:srcRect l="-8262" t="-11440" r="-8274" b="-11440"/>
          <a:stretch/>
        </p:blipFill>
        <p:spPr>
          <a:xfrm rot="-668780">
            <a:off x="682150" y="560925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82628" y="1356274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42406" y="1045606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85134" y="829511"/>
            <a:ext cx="359778" cy="2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9458" y="908313"/>
            <a:ext cx="534450" cy="4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96970" y="3774817"/>
            <a:ext cx="447387" cy="10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4986" y="470172"/>
            <a:ext cx="267036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4641979">
            <a:off x="5189639" y="3937925"/>
            <a:ext cx="443923" cy="9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l="-6523" t="-7182" r="-6534" b="-7182"/>
          <a:stretch/>
        </p:blipFill>
        <p:spPr>
          <a:xfrm flipH="1">
            <a:off x="7723049" y="2231881"/>
            <a:ext cx="1039222" cy="63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>
            <a:spLocks noGrp="1"/>
          </p:cNvSpPr>
          <p:nvPr>
            <p:ph type="ctrTitle"/>
          </p:nvPr>
        </p:nvSpPr>
        <p:spPr>
          <a:xfrm>
            <a:off x="870205" y="239368"/>
            <a:ext cx="2952930" cy="496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1. </a:t>
            </a:r>
            <a:r>
              <a:rPr lang="en-US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Cơ</a:t>
            </a:r>
            <a:r>
              <a:rPr lang="en-US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sở</a:t>
            </a:r>
            <a:r>
              <a:rPr lang="en-US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đề</a:t>
            </a:r>
            <a:r>
              <a:rPr lang="en-US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tài</a:t>
            </a:r>
            <a:endParaRPr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4">
            <a:alphaModFix/>
          </a:blip>
          <a:srcRect l="-9482" t="-16507" r="-9494" b="-16507"/>
          <a:stretch/>
        </p:blipFill>
        <p:spPr>
          <a:xfrm rot="-5400000">
            <a:off x="7248928" y="1962888"/>
            <a:ext cx="566825" cy="5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4">
            <a:alphaModFix/>
          </a:blip>
          <a:srcRect l="16195" t="-16508" r="-9487" b="58236"/>
          <a:stretch/>
        </p:blipFill>
        <p:spPr>
          <a:xfrm rot="-5400000">
            <a:off x="7395562" y="1934174"/>
            <a:ext cx="304575" cy="15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5">
            <a:alphaModFix/>
          </a:blip>
          <a:srcRect l="-3466" t="-15946" b="32717"/>
          <a:stretch/>
        </p:blipFill>
        <p:spPr>
          <a:xfrm>
            <a:off x="6088963" y="4579108"/>
            <a:ext cx="3268173" cy="50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6889" y="1278995"/>
            <a:ext cx="1947111" cy="355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l="-6523" t="-7182" r="-6534" b="-7182"/>
          <a:stretch/>
        </p:blipFill>
        <p:spPr>
          <a:xfrm>
            <a:off x="141925" y="4449588"/>
            <a:ext cx="958106" cy="63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4">
            <a:alphaModFix/>
          </a:blip>
          <a:srcRect l="16195" t="-16508" r="-9487" b="58236"/>
          <a:stretch/>
        </p:blipFill>
        <p:spPr>
          <a:xfrm rot="5400000" flipH="1">
            <a:off x="2604825" y="3513675"/>
            <a:ext cx="304575" cy="15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731543">
            <a:off x="-585832" y="120715"/>
            <a:ext cx="1304600" cy="1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8">
            <a:alphaModFix/>
          </a:blip>
          <a:srcRect l="-8262" t="-11440" r="-8274" b="-11440"/>
          <a:stretch/>
        </p:blipFill>
        <p:spPr>
          <a:xfrm rot="10800000">
            <a:off x="7692766" y="239368"/>
            <a:ext cx="998850" cy="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9">
            <a:alphaModFix/>
          </a:blip>
          <a:srcRect l="-9339" t="-12878" r="-9327" b="-12891"/>
          <a:stretch/>
        </p:blipFill>
        <p:spPr>
          <a:xfrm rot="10800000">
            <a:off x="7293887" y="1179031"/>
            <a:ext cx="663599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7">
            <a:alphaModFix/>
          </a:blip>
          <a:srcRect t="29062" r="59483"/>
          <a:stretch/>
        </p:blipFill>
        <p:spPr>
          <a:xfrm rot="6035288">
            <a:off x="2983313" y="4071784"/>
            <a:ext cx="528575" cy="10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588503-6C86-4F00-B2A7-AF48E4DFDF6C}"/>
              </a:ext>
            </a:extLst>
          </p:cNvPr>
          <p:cNvSpPr txBox="1"/>
          <p:nvPr/>
        </p:nvSpPr>
        <p:spPr>
          <a:xfrm>
            <a:off x="837304" y="724235"/>
            <a:ext cx="5933302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cuộc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sống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nay,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môi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trường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sống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chúng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ta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bị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ô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rất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ít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nơi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bạn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thoải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mái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giao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lưu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vui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chơi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ở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bên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ngoài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khu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viên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xanh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sạch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đẹp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vì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thế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thay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vì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tìm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bên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ngoài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chúng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ta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toàn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xây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dựng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xanh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ngay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ngôi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sở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thích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trồng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chăm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sóc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cây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bên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cạnh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xây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dựng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thủy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sinh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nhà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cũng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rất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ưa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chuộng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. </a:t>
            </a:r>
            <a:endParaRPr lang="vi-VN" sz="1800" dirty="0">
              <a:latin typeface="Bahnschrift SemiLight SemiConde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l="-6523" t="-7182" r="-6534" b="-7182"/>
          <a:stretch/>
        </p:blipFill>
        <p:spPr>
          <a:xfrm flipH="1">
            <a:off x="8086005" y="4258349"/>
            <a:ext cx="1039222" cy="63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>
            <a:spLocks noGrp="1"/>
          </p:cNvSpPr>
          <p:nvPr>
            <p:ph type="ctrTitle"/>
          </p:nvPr>
        </p:nvSpPr>
        <p:spPr>
          <a:xfrm>
            <a:off x="870205" y="239368"/>
            <a:ext cx="2952930" cy="496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1. </a:t>
            </a:r>
            <a:r>
              <a:rPr lang="en-US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Cơ</a:t>
            </a:r>
            <a:r>
              <a:rPr lang="en-US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sở</a:t>
            </a:r>
            <a:r>
              <a:rPr lang="en-US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đề</a:t>
            </a:r>
            <a:r>
              <a:rPr lang="en-US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tài</a:t>
            </a:r>
            <a:endParaRPr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4">
            <a:alphaModFix/>
          </a:blip>
          <a:srcRect l="-9482" t="-16507" r="-9494" b="-16507"/>
          <a:stretch/>
        </p:blipFill>
        <p:spPr>
          <a:xfrm rot="-5400000">
            <a:off x="7634980" y="3891170"/>
            <a:ext cx="566825" cy="5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4">
            <a:alphaModFix/>
          </a:blip>
          <a:srcRect l="16195" t="-16508" r="-9487" b="58236"/>
          <a:stretch/>
        </p:blipFill>
        <p:spPr>
          <a:xfrm rot="-5400000">
            <a:off x="7395562" y="1934174"/>
            <a:ext cx="304575" cy="15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4">
            <a:alphaModFix/>
          </a:blip>
          <a:srcRect l="16195" t="-16508" r="-9487" b="58236"/>
          <a:stretch/>
        </p:blipFill>
        <p:spPr>
          <a:xfrm rot="5400000" flipH="1">
            <a:off x="2604825" y="3513675"/>
            <a:ext cx="304575" cy="15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31543">
            <a:off x="-585832" y="120715"/>
            <a:ext cx="1304600" cy="1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6">
            <a:alphaModFix/>
          </a:blip>
          <a:srcRect l="-9339" t="-12878" r="-9327" b="-12891"/>
          <a:stretch/>
        </p:blipFill>
        <p:spPr>
          <a:xfrm rot="10800000">
            <a:off x="8273816" y="3106336"/>
            <a:ext cx="663599" cy="6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588503-6C86-4F00-B2A7-AF48E4DFDF6C}"/>
              </a:ext>
            </a:extLst>
          </p:cNvPr>
          <p:cNvSpPr txBox="1"/>
          <p:nvPr/>
        </p:nvSpPr>
        <p:spPr>
          <a:xfrm>
            <a:off x="603790" y="774276"/>
            <a:ext cx="78098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Thú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vui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thủy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sinh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thú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vui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mang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vẻ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đẹp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gia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đình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bạn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nó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còn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góp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xua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tan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căng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thẳng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, lo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âu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cuộc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sống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bộn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bề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duy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trì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thủy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sinh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luôn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ở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trạng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thái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tốt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ta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phải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thường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xuyên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thay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nước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cá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ăn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hay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tặng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giảm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nhiệt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nước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phù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hợp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Nhưng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bận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rộn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chúng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ta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khó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dành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làm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đúng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điểm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vì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nếu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quá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lâu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dẫn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cá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chết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hoặc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ô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nhiễm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nước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Chính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vì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vậy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nhóm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chúng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nghĩ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ra ý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tưởng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xây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dựng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đo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lường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điều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khiển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chất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nước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bể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thủy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sinh</a:t>
            </a:r>
            <a:r>
              <a:rPr lang="en-US" sz="1800" dirty="0">
                <a:effectLst/>
                <a:latin typeface="Bahnschrift SemiLight SemiConde" panose="020B0502040204020203" pitchFamily="34" charset="0"/>
                <a:ea typeface="Calibri" panose="020F0502020204030204" pitchFamily="34" charset="0"/>
              </a:rPr>
              <a:t>.</a:t>
            </a:r>
            <a:endParaRPr lang="vi-VN" sz="1600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3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3399" y="4406673"/>
            <a:ext cx="267751" cy="1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0874" y="4585123"/>
            <a:ext cx="267751" cy="1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9374" y="4840098"/>
            <a:ext cx="267751" cy="11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0;p25"/>
          <p:cNvPicPr preferRelativeResize="0"/>
          <p:nvPr/>
        </p:nvPicPr>
        <p:blipFill rotWithShape="1">
          <a:blip r:embed="rId3">
            <a:alphaModFix/>
          </a:blip>
          <a:srcRect t="29062" r="59483"/>
          <a:stretch/>
        </p:blipFill>
        <p:spPr>
          <a:xfrm rot="-88">
            <a:off x="7955795" y="4050597"/>
            <a:ext cx="210444" cy="42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1;p25"/>
          <p:cNvPicPr preferRelativeResize="0"/>
          <p:nvPr/>
        </p:nvPicPr>
        <p:blipFill rotWithShape="1">
          <a:blip r:embed="rId3">
            <a:alphaModFix/>
          </a:blip>
          <a:srcRect t="29062" r="59483"/>
          <a:stretch/>
        </p:blipFill>
        <p:spPr>
          <a:xfrm rot="-88">
            <a:off x="8428020" y="3979822"/>
            <a:ext cx="210444" cy="42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0;p26"/>
          <p:cNvPicPr preferRelativeResize="0"/>
          <p:nvPr/>
        </p:nvPicPr>
        <p:blipFill rotWithShape="1">
          <a:blip r:embed="rId4">
            <a:alphaModFix/>
          </a:blip>
          <a:srcRect l="-49" t="-3429" r="219" b="-3419"/>
          <a:stretch/>
        </p:blipFill>
        <p:spPr>
          <a:xfrm rot="176343" flipH="1">
            <a:off x="296622" y="4078475"/>
            <a:ext cx="447832" cy="64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9191278">
            <a:off x="519719" y="3308216"/>
            <a:ext cx="620951" cy="7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43;p24"/>
          <p:cNvSpPr txBox="1">
            <a:spLocks noGrp="1"/>
          </p:cNvSpPr>
          <p:nvPr>
            <p:ph type="ctrTitle"/>
          </p:nvPr>
        </p:nvSpPr>
        <p:spPr>
          <a:xfrm>
            <a:off x="863663" y="181765"/>
            <a:ext cx="2952930" cy="496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Bahnschrift SemiBold" panose="020B0502040204020203" pitchFamily="34" charset="0"/>
              </a:rPr>
              <a:t>2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Mục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tiêu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endParaRPr sz="2400"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3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31543">
            <a:off x="-585832" y="120715"/>
            <a:ext cx="1304600" cy="1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1073609" y="835768"/>
            <a:ext cx="864211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Tx/>
              <a:buChar char="-"/>
            </a:pPr>
            <a:r>
              <a:rPr lang="en-US" sz="1800" dirty="0" err="1" smtClean="0">
                <a:latin typeface="Bahnschrift SemiLight SemiConde" panose="020B0502040204020203" pitchFamily="34" charset="0"/>
              </a:rPr>
              <a:t>Đo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nhiệt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độ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trong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bể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.</a:t>
            </a:r>
          </a:p>
          <a:p>
            <a:pPr marL="285750" indent="-285750">
              <a:spcAft>
                <a:spcPts val="800"/>
              </a:spcAft>
              <a:buFontTx/>
              <a:buChar char="-"/>
            </a:pPr>
            <a:r>
              <a:rPr lang="en-US" sz="1800" dirty="0" err="1" smtClean="0">
                <a:latin typeface="Bahnschrift SemiLight SemiConde" panose="020B0502040204020203" pitchFamily="34" charset="0"/>
              </a:rPr>
              <a:t>Đo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mực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nước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trong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bể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.</a:t>
            </a:r>
          </a:p>
          <a:p>
            <a:pPr marL="285750" indent="-285750">
              <a:spcAft>
                <a:spcPts val="800"/>
              </a:spcAft>
              <a:buFontTx/>
              <a:buChar char="-"/>
            </a:pPr>
            <a:r>
              <a:rPr lang="en-US" sz="1800" dirty="0" err="1" smtClean="0">
                <a:latin typeface="Bahnschrift SemiLight SemiConde" panose="020B0502040204020203" pitchFamily="34" charset="0"/>
              </a:rPr>
              <a:t>Sưởi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ấm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nước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khi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nhiệt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độ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xuống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dưới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ngưỡng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cho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phép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.</a:t>
            </a:r>
          </a:p>
          <a:p>
            <a:pPr marL="285750" indent="-285750">
              <a:spcAft>
                <a:spcPts val="800"/>
              </a:spcAft>
              <a:buFontTx/>
              <a:buChar char="-"/>
            </a:pPr>
            <a:r>
              <a:rPr lang="en-US" sz="1800" dirty="0" smtClean="0">
                <a:latin typeface="Bahnschrift SemiLight SemiConde" panose="020B0502040204020203" pitchFamily="34" charset="0"/>
              </a:rPr>
              <a:t>Cho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cá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ăn</a:t>
            </a:r>
            <a:r>
              <a:rPr lang="en-US" sz="1800" dirty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bằng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điều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khiển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và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hẹn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giờ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qua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điện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thoại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.</a:t>
            </a:r>
          </a:p>
          <a:p>
            <a:pPr marL="285750" indent="-285750">
              <a:spcAft>
                <a:spcPts val="800"/>
              </a:spcAft>
              <a:buFontTx/>
              <a:buChar char="-"/>
            </a:pPr>
            <a:r>
              <a:rPr lang="en-US" sz="1800" dirty="0" err="1" smtClean="0">
                <a:latin typeface="Bahnschrift SemiLight SemiConde" panose="020B0502040204020203" pitchFamily="34" charset="0"/>
              </a:rPr>
              <a:t>Sục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oxy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bằng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điểu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khiển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và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hẹn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giờ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qua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điện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thoại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.</a:t>
            </a:r>
          </a:p>
          <a:p>
            <a:pPr marL="285750" indent="-285750">
              <a:spcAft>
                <a:spcPts val="800"/>
              </a:spcAft>
              <a:buFontTx/>
              <a:buChar char="-"/>
            </a:pPr>
            <a:r>
              <a:rPr lang="en-US" sz="1800" dirty="0" err="1" smtClean="0">
                <a:latin typeface="Bahnschrift SemiLight SemiConde" panose="020B0502040204020203" pitchFamily="34" charset="0"/>
              </a:rPr>
              <a:t>Hiện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thông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số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đo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được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và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trạng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thái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điều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khiển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lên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App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trên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điện</a:t>
            </a:r>
            <a:r>
              <a:rPr lang="en-US" sz="18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1800" dirty="0" err="1" smtClean="0">
                <a:latin typeface="Bahnschrift SemiLight SemiConde" panose="020B0502040204020203" pitchFamily="34" charset="0"/>
              </a:rPr>
              <a:t>thoại</a:t>
            </a:r>
            <a:endParaRPr lang="en-US" sz="1800" dirty="0" smtClean="0">
              <a:latin typeface="Bahnschrift SemiLight SemiConde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3;p24"/>
          <p:cNvSpPr txBox="1">
            <a:spLocks noGrp="1"/>
          </p:cNvSpPr>
          <p:nvPr>
            <p:ph type="ctrTitle"/>
          </p:nvPr>
        </p:nvSpPr>
        <p:spPr>
          <a:xfrm>
            <a:off x="863663" y="278717"/>
            <a:ext cx="2952930" cy="496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Bahnschrift SemiBold" panose="020B0502040204020203" pitchFamily="34" charset="0"/>
              </a:rPr>
              <a:t>3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 Chi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tiết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đề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tài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</a:t>
            </a:r>
            <a:endParaRPr sz="2400"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3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31543">
            <a:off x="-585832" y="120715"/>
            <a:ext cx="1304600" cy="1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6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92667">
            <a:off x="8360740" y="297106"/>
            <a:ext cx="578464" cy="115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09;p27"/>
          <p:cNvPicPr preferRelativeResize="0"/>
          <p:nvPr/>
        </p:nvPicPr>
        <p:blipFill rotWithShape="1">
          <a:blip r:embed="rId5">
            <a:alphaModFix/>
          </a:blip>
          <a:srcRect l="-12314" r="-12327" b="10"/>
          <a:stretch/>
        </p:blipFill>
        <p:spPr>
          <a:xfrm>
            <a:off x="0" y="4348838"/>
            <a:ext cx="1013750" cy="69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4;p29"/>
          <p:cNvPicPr preferRelativeResize="0"/>
          <p:nvPr/>
        </p:nvPicPr>
        <p:blipFill rotWithShape="1">
          <a:blip r:embed="rId6">
            <a:alphaModFix/>
          </a:blip>
          <a:srcRect l="35769" t="-15946" b="32717"/>
          <a:stretch/>
        </p:blipFill>
        <p:spPr>
          <a:xfrm flipH="1">
            <a:off x="-151255" y="4942300"/>
            <a:ext cx="1630751" cy="4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152845">
            <a:off x="8630041" y="1682291"/>
            <a:ext cx="469844" cy="52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29" y="1531340"/>
            <a:ext cx="1887343" cy="19474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6374" y="1994608"/>
            <a:ext cx="1952554" cy="103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35" y="1604728"/>
            <a:ext cx="1916479" cy="1800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/>
          <p:cNvCxnSpPr/>
          <p:nvPr/>
        </p:nvCxnSpPr>
        <p:spPr>
          <a:xfrm>
            <a:off x="2179435" y="2505088"/>
            <a:ext cx="143691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695753" y="2505088"/>
            <a:ext cx="15469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3;p24"/>
          <p:cNvSpPr txBox="1">
            <a:spLocks noGrp="1"/>
          </p:cNvSpPr>
          <p:nvPr>
            <p:ph type="ctrTitle"/>
          </p:nvPr>
        </p:nvSpPr>
        <p:spPr>
          <a:xfrm>
            <a:off x="863663" y="278717"/>
            <a:ext cx="2952930" cy="496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Bahnschrift SemiBold" panose="020B0502040204020203" pitchFamily="34" charset="0"/>
              </a:rPr>
              <a:t>3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 Chi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tiết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đề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tài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</a:t>
            </a:r>
            <a:endParaRPr sz="2400"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3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31543">
            <a:off x="-503657" y="81117"/>
            <a:ext cx="1304600" cy="1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4;p29"/>
          <p:cNvPicPr preferRelativeResize="0"/>
          <p:nvPr/>
        </p:nvPicPr>
        <p:blipFill rotWithShape="1">
          <a:blip r:embed="rId4">
            <a:alphaModFix/>
          </a:blip>
          <a:srcRect l="35769" t="-15946" b="32717"/>
          <a:stretch/>
        </p:blipFill>
        <p:spPr>
          <a:xfrm flipH="1">
            <a:off x="7580394" y="4844993"/>
            <a:ext cx="1630751" cy="4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152845">
            <a:off x="7977500" y="3527844"/>
            <a:ext cx="469844" cy="52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07;p27"/>
          <p:cNvPicPr preferRelativeResize="0"/>
          <p:nvPr/>
        </p:nvPicPr>
        <p:blipFill rotWithShape="1">
          <a:blip r:embed="rId5">
            <a:alphaModFix/>
          </a:blip>
          <a:srcRect l="-10975" r="-10975"/>
          <a:stretch/>
        </p:blipFill>
        <p:spPr>
          <a:xfrm>
            <a:off x="7705559" y="4348838"/>
            <a:ext cx="1013727" cy="69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3856" y="3946437"/>
            <a:ext cx="610860" cy="40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501890" y="777839"/>
            <a:ext cx="243381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hnschrift SemiLight SemiConde" panose="020B0502040204020203" pitchFamily="34" charset="0"/>
              </a:rPr>
              <a:t>a,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Giao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diện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 App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86" y="1012406"/>
            <a:ext cx="2440690" cy="4131094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2471401" y="1713308"/>
            <a:ext cx="11281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6467" y="1560818"/>
            <a:ext cx="1661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296747" y="1924805"/>
            <a:ext cx="1302839" cy="396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3285" y="2199818"/>
            <a:ext cx="1660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thấp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047897" y="1699558"/>
            <a:ext cx="957920" cy="13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36445" y="1505666"/>
            <a:ext cx="133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340128" y="3098578"/>
            <a:ext cx="125945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26272" y="2927061"/>
            <a:ext cx="1794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935219" y="3095141"/>
            <a:ext cx="1070598" cy="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05817" y="2626322"/>
            <a:ext cx="2205328" cy="75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Hẹn</a:t>
            </a:r>
            <a:r>
              <a:rPr lang="en-US" dirty="0" smtClean="0"/>
              <a:t> </a:t>
            </a:r>
            <a:r>
              <a:rPr lang="en-US" dirty="0" err="1" smtClean="0"/>
              <a:t>giờ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ăn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sục</a:t>
            </a:r>
            <a:r>
              <a:rPr lang="en-US" dirty="0" smtClean="0"/>
              <a:t> oxy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tick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hẹn</a:t>
            </a:r>
            <a:r>
              <a:rPr lang="en-US" dirty="0" smtClean="0"/>
              <a:t> </a:t>
            </a:r>
            <a:r>
              <a:rPr lang="en-US" dirty="0" err="1" smtClean="0"/>
              <a:t>giờ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7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3;p24"/>
          <p:cNvSpPr txBox="1">
            <a:spLocks noGrp="1"/>
          </p:cNvSpPr>
          <p:nvPr>
            <p:ph type="ctrTitle"/>
          </p:nvPr>
        </p:nvSpPr>
        <p:spPr>
          <a:xfrm>
            <a:off x="863663" y="278717"/>
            <a:ext cx="2952930" cy="496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Bahnschrift SemiBold" panose="020B0502040204020203" pitchFamily="34" charset="0"/>
              </a:rPr>
              <a:t>3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 Chi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tiết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đề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tài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</a:t>
            </a:r>
            <a:endParaRPr sz="2400"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3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31543">
            <a:off x="-585832" y="120715"/>
            <a:ext cx="1304600" cy="1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501890" y="777839"/>
            <a:ext cx="2433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hnschrift SemiLight SemiConde" panose="020B0502040204020203" pitchFamily="34" charset="0"/>
              </a:rPr>
              <a:t>b,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Lắp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ráp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phần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cứng</a:t>
            </a:r>
            <a:r>
              <a:rPr lang="en-US" sz="2000" dirty="0">
                <a:latin typeface="Bahnschrift SemiLight SemiConde" panose="020B0502040204020203" pitchFamily="34" charset="0"/>
              </a:rPr>
              <a:t>.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0" name="Google Shape;261;p30"/>
          <p:cNvPicPr preferRelativeResize="0"/>
          <p:nvPr/>
        </p:nvPicPr>
        <p:blipFill rotWithShape="1">
          <a:blip r:embed="rId4">
            <a:alphaModFix/>
          </a:blip>
          <a:srcRect l="-7134" t="-10663" r="-4174" b="-4491"/>
          <a:stretch/>
        </p:blipFill>
        <p:spPr>
          <a:xfrm>
            <a:off x="7769587" y="204714"/>
            <a:ext cx="1195658" cy="93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62;p30"/>
          <p:cNvPicPr preferRelativeResize="0"/>
          <p:nvPr/>
        </p:nvPicPr>
        <p:blipFill rotWithShape="1">
          <a:blip r:embed="rId3">
            <a:alphaModFix/>
          </a:blip>
          <a:srcRect t="29062" r="59483"/>
          <a:stretch/>
        </p:blipFill>
        <p:spPr>
          <a:xfrm rot="832374">
            <a:off x="7716381" y="-41961"/>
            <a:ext cx="266333" cy="54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17" y="1193337"/>
            <a:ext cx="5878286" cy="372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3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3;p24"/>
          <p:cNvSpPr txBox="1">
            <a:spLocks noGrp="1"/>
          </p:cNvSpPr>
          <p:nvPr>
            <p:ph type="ctrTitle"/>
          </p:nvPr>
        </p:nvSpPr>
        <p:spPr>
          <a:xfrm>
            <a:off x="859412" y="148095"/>
            <a:ext cx="2952930" cy="496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Bahnschrift SemiBold" panose="020B0502040204020203" pitchFamily="34" charset="0"/>
              </a:rPr>
              <a:t>3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 Chi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tiết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đề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tài</a:t>
            </a:r>
            <a:r>
              <a:rPr lang="en-US" sz="2400" dirty="0" smtClean="0">
                <a:solidFill>
                  <a:srgbClr val="466269"/>
                </a:solidFill>
                <a:latin typeface="Bahnschrift SemiBold" panose="020B0502040204020203" pitchFamily="34" charset="0"/>
              </a:rPr>
              <a:t>.</a:t>
            </a:r>
            <a:endParaRPr sz="2400" dirty="0">
              <a:solidFill>
                <a:srgbClr val="466269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3" name="Google Shape;1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31543">
            <a:off x="-585832" y="120716"/>
            <a:ext cx="1304600" cy="1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72;p37"/>
          <p:cNvPicPr preferRelativeResize="0"/>
          <p:nvPr/>
        </p:nvPicPr>
        <p:blipFill rotWithShape="1">
          <a:blip r:embed="rId4">
            <a:alphaModFix/>
          </a:blip>
          <a:srcRect l="23157" t="-15946" r="7" b="43692"/>
          <a:stretch/>
        </p:blipFill>
        <p:spPr>
          <a:xfrm>
            <a:off x="-1021079" y="4826780"/>
            <a:ext cx="2577126" cy="4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0;p26"/>
          <p:cNvPicPr preferRelativeResize="0"/>
          <p:nvPr/>
        </p:nvPicPr>
        <p:blipFill rotWithShape="1">
          <a:blip r:embed="rId5">
            <a:alphaModFix/>
          </a:blip>
          <a:srcRect l="-49" t="-3429" r="219" b="-3419"/>
          <a:stretch/>
        </p:blipFill>
        <p:spPr>
          <a:xfrm rot="176343" flipH="1">
            <a:off x="476040" y="4067592"/>
            <a:ext cx="368603" cy="58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27;p34"/>
          <p:cNvPicPr preferRelativeResize="0"/>
          <p:nvPr/>
        </p:nvPicPr>
        <p:blipFill rotWithShape="1">
          <a:blip r:embed="rId6">
            <a:alphaModFix/>
          </a:blip>
          <a:srcRect l="-6522" t="-2083" r="-6522" b="-2083"/>
          <a:stretch/>
        </p:blipFill>
        <p:spPr>
          <a:xfrm flipH="1">
            <a:off x="115880" y="4033127"/>
            <a:ext cx="901037" cy="111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9966518">
            <a:off x="671527" y="3477875"/>
            <a:ext cx="494471" cy="5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859412" y="609265"/>
            <a:ext cx="2433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hnschrift SemiLight SemiConde" panose="020B0502040204020203" pitchFamily="34" charset="0"/>
              </a:rPr>
              <a:t>c,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Lưu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đồ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hoạt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 </a:t>
            </a:r>
            <a:r>
              <a:rPr lang="en-US" sz="2000" dirty="0" err="1" smtClean="0">
                <a:latin typeface="Bahnschrift SemiLight SemiConde" panose="020B0502040204020203" pitchFamily="34" charset="0"/>
              </a:rPr>
              <a:t>động</a:t>
            </a:r>
            <a:r>
              <a:rPr lang="en-US" sz="2000" dirty="0" smtClean="0">
                <a:latin typeface="Bahnschrift SemiLight SemiConde" panose="020B0502040204020203" pitchFamily="34" charset="0"/>
              </a:rPr>
              <a:t>.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54" y="1105680"/>
            <a:ext cx="6733715" cy="3835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76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olog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742</Words>
  <Application>Microsoft Office PowerPoint</Application>
  <PresentationFormat>On-screen Show (16:9)</PresentationFormat>
  <Paragraphs>61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Fira Sans Extra Condensed Medium</vt:lpstr>
      <vt:lpstr>Denk One</vt:lpstr>
      <vt:lpstr>Abel</vt:lpstr>
      <vt:lpstr>Bahnschrift Light SemiCondensed</vt:lpstr>
      <vt:lpstr>Times New Roman</vt:lpstr>
      <vt:lpstr>Calibri</vt:lpstr>
      <vt:lpstr>Bahnschrift SemiCondensed</vt:lpstr>
      <vt:lpstr>Arial</vt:lpstr>
      <vt:lpstr>Bahnschrift SemiLight SemiConde</vt:lpstr>
      <vt:lpstr>Bahnschrift SemiBold</vt:lpstr>
      <vt:lpstr>Bahnschrift SemiBold Condensed</vt:lpstr>
      <vt:lpstr>Biology Lesson by SlidesGo</vt:lpstr>
      <vt:lpstr>Aquarium Monitoring</vt:lpstr>
      <vt:lpstr>Cơ sở đề tài</vt:lpstr>
      <vt:lpstr>1. Cơ sở đề tài</vt:lpstr>
      <vt:lpstr>1. Cơ sở đề tài</vt:lpstr>
      <vt:lpstr>2. Mục tiêu </vt:lpstr>
      <vt:lpstr>3. Chi tiết đề tài.</vt:lpstr>
      <vt:lpstr>3. Chi tiết đề tài.</vt:lpstr>
      <vt:lpstr>3. Chi tiết đề tài.</vt:lpstr>
      <vt:lpstr>3. Chi tiết đề tài.</vt:lpstr>
      <vt:lpstr>3. Chi tiết đề tài.</vt:lpstr>
      <vt:lpstr>3.Chi tiết đề tài.</vt:lpstr>
      <vt:lpstr>4. Ứng dụng của đề tài.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Aquarium Monitoring</dc:title>
  <dc:creator>Ngo Khanh</dc:creator>
  <cp:lastModifiedBy>Admin</cp:lastModifiedBy>
  <cp:revision>34</cp:revision>
  <dcterms:modified xsi:type="dcterms:W3CDTF">2020-12-19T10:26:08Z</dcterms:modified>
</cp:coreProperties>
</file>